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7" r:id="rId5"/>
    <p:sldId id="260" r:id="rId6"/>
    <p:sldId id="266" r:id="rId7"/>
    <p:sldId id="263" r:id="rId8"/>
    <p:sldId id="276" r:id="rId9"/>
    <p:sldId id="277" r:id="rId10"/>
    <p:sldId id="278" r:id="rId11"/>
    <p:sldId id="261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3FE316-4E81-4C89-A560-4C79A74D6D11}" v="6" dt="2021-11-29T08:59:02.5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2-3-2022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2-3-2022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https://youtu.be/q0byxnqaw9g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0286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Laden en lossen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B4B125FC-2D3E-0244-AD16-4F1AB1E9342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Laden en lossen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59A9C6E-C737-0445-A5DF-459FC1CF0C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Laden en lossen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D2AD3EC-E0F6-7645-929A-86B49ED34BB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Laden en lossen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39DEE86-40DF-C74A-9A04-B6055F7B3F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Laden en lossen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8617EB2F-571B-2A4E-9F7B-E04F0A86F7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Laden en lossen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q0byxnqaw9g?feature=oembed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7036" y="2415902"/>
            <a:ext cx="8321040" cy="1289739"/>
          </a:xfrm>
        </p:spPr>
        <p:txBody>
          <a:bodyPr>
            <a:normAutofit fontScale="90000"/>
          </a:bodyPr>
          <a:lstStyle/>
          <a:p>
            <a:r>
              <a:rPr lang="nl-NL" dirty="0"/>
              <a:t>Toolbox</a:t>
            </a:r>
            <a:br>
              <a:rPr lang="nl-NL" dirty="0"/>
            </a:br>
            <a:r>
              <a:rPr lang="nl-NL" dirty="0"/>
              <a:t>Laden en Lossen</a:t>
            </a:r>
            <a:br>
              <a:rPr lang="nl-NL" dirty="0"/>
            </a:br>
            <a:endParaRPr lang="nl-NL" sz="2800" b="0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EF3F3FF-6898-894B-BBBE-EC7B2543F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967" y="1199520"/>
            <a:ext cx="1514683" cy="402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Aanleiding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l-NL" sz="1800" dirty="0">
                <a:latin typeface="Calibri"/>
                <a:cs typeface="Calibri"/>
              </a:rPr>
              <a:t>Eén van de grootste risico's op bouwplaatsen is laden en lossen. Ook het omvallen of bezwijken van opgeslagen </a:t>
            </a:r>
            <a:r>
              <a:rPr lang="nl-NL" sz="1800" dirty="0">
                <a:latin typeface="Calibri"/>
                <a:ea typeface="+mn-lt"/>
                <a:cs typeface="+mn-lt"/>
              </a:rPr>
              <a:t>materialen en/of materieel</a:t>
            </a:r>
            <a:r>
              <a:rPr lang="nl-NL" sz="1800" dirty="0">
                <a:latin typeface="Calibri"/>
                <a:cs typeface="Calibri"/>
              </a:rPr>
              <a:t> is een groot gevaar, als deze niet zijn geborgd. </a:t>
            </a:r>
          </a:p>
          <a:p>
            <a:pPr marL="0" indent="0">
              <a:buNone/>
            </a:pPr>
            <a:r>
              <a:rPr lang="nl-NL" sz="1800" dirty="0">
                <a:latin typeface="Calibri"/>
                <a:cs typeface="Calibri"/>
              </a:rPr>
              <a:t>Helaas heeft dit bij </a:t>
            </a:r>
            <a:r>
              <a:rPr lang="nl-NL" sz="1800" dirty="0" err="1">
                <a:latin typeface="Calibri"/>
                <a:cs typeface="Calibri"/>
              </a:rPr>
              <a:t>VolkerWessels</a:t>
            </a:r>
            <a:r>
              <a:rPr lang="nl-NL" sz="1800" dirty="0">
                <a:latin typeface="Calibri"/>
                <a:cs typeface="Calibri"/>
              </a:rPr>
              <a:t> recentelijk tot zware ongevallen en tot het overlijden van een collega geleid. </a:t>
            </a:r>
            <a:endParaRPr lang="nl-NL" sz="180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nl-NL" sz="1800" dirty="0">
                <a:latin typeface="Calibri"/>
                <a:cs typeface="Calibri"/>
              </a:rPr>
              <a:t>In deze </a:t>
            </a:r>
            <a:r>
              <a:rPr lang="nl-NL" sz="1800" dirty="0" err="1">
                <a:latin typeface="Calibri"/>
                <a:cs typeface="Calibri"/>
              </a:rPr>
              <a:t>toolbox</a:t>
            </a:r>
            <a:r>
              <a:rPr lang="nl-NL" sz="1800" dirty="0">
                <a:latin typeface="Calibri"/>
                <a:cs typeface="Calibri"/>
              </a:rPr>
              <a:t>, met daaraan gekoppeld een WAVE-animatie, willen we jou kennis laten nemen van aandachtspunten in het voortraject en op de werkplek.   </a:t>
            </a:r>
            <a:endParaRPr lang="nl-NL" sz="180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endParaRPr lang="nl-NL" sz="180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endParaRPr lang="nl-NL" sz="110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br>
              <a:rPr lang="nl-NL" sz="1800" dirty="0">
                <a:latin typeface="Calibri"/>
                <a:cs typeface="Calibri"/>
              </a:rPr>
            </a:br>
            <a:br>
              <a:rPr lang="nl-NL" sz="1800" dirty="0">
                <a:latin typeface="Calibri"/>
                <a:cs typeface="Calibri"/>
              </a:rPr>
            </a:br>
            <a:endParaRPr lang="nl-NL" sz="1800" dirty="0">
              <a:latin typeface="Calibri"/>
              <a:cs typeface="Calibri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Laden en lossen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Onderwerpen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1800" dirty="0">
                <a:latin typeface="Calibri"/>
                <a:cs typeface="Calibri"/>
              </a:rPr>
              <a:t>De WAVE-animatie ‘Laden en Lossen’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sz="1800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1800" dirty="0">
                <a:latin typeface="Calibri" panose="020F0502020204030204" pitchFamily="34" charset="0"/>
              </a:rPr>
              <a:t>Aandachtspunten voortraject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sz="1800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1800" dirty="0">
                <a:latin typeface="Calibri" panose="020F0502020204030204" pitchFamily="34" charset="0"/>
              </a:rPr>
              <a:t>LMRA werkvloer</a:t>
            </a:r>
          </a:p>
          <a:p>
            <a:pPr marL="0" indent="0">
              <a:buNone/>
            </a:pPr>
            <a:endParaRPr lang="nl-NL" sz="1800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1800" dirty="0">
                <a:latin typeface="Calibri" panose="020F0502020204030204" pitchFamily="34" charset="0"/>
              </a:rPr>
              <a:t>Samen in gesprek</a:t>
            </a:r>
            <a:br>
              <a:rPr lang="nl-NL" sz="1800" dirty="0">
                <a:latin typeface="Calibri" panose="020F0502020204030204" pitchFamily="34" charset="0"/>
              </a:rPr>
            </a:br>
            <a:endParaRPr lang="nl-NL" sz="1800" dirty="0">
              <a:latin typeface="Calibri" panose="020F0502020204030204" pitchFamily="34" charset="0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Laden en lossen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Laden en lossen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nl-NL"/>
              <a:t>Animatie laden en lossen</a:t>
            </a:r>
          </a:p>
        </p:txBody>
      </p:sp>
      <p:pic>
        <p:nvPicPr>
          <p:cNvPr id="2" name="Onlinemedia 1" title="VolkerWessels Toolbox Laden &amp; Lossen">
            <a:hlinkClick r:id="" action="ppaction://media"/>
            <a:extLst>
              <a:ext uri="{FF2B5EF4-FFF2-40B4-BE49-F238E27FC236}">
                <a16:creationId xmlns:a16="http://schemas.microsoft.com/office/drawing/2014/main" id="{B945541E-5082-494E-8F3F-026602E6112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362816" y="1319751"/>
            <a:ext cx="7466367" cy="4218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F37B29-2284-49C7-B6FD-0D13E07E6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Aandachtspunten voortraject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C2B7F20-70D7-4C99-950D-8D2D542E1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69320" cy="40640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8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Maak voor het laden en lossen van risicovolle objecten altijd een Taak Risico Analyse.</a:t>
            </a:r>
            <a:endParaRPr lang="nl-NL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800" dirty="0">
                <a:effectLst/>
                <a:latin typeface="+mj-lt"/>
                <a:ea typeface="Calibri" panose="020F0502020204030204" pitchFamily="34" charset="0"/>
                <a:cs typeface="Calibri"/>
              </a:rPr>
              <a:t>Gebruikershandleiding transportmiddel</a:t>
            </a:r>
            <a:r>
              <a:rPr lang="nl-NL" sz="1800" dirty="0">
                <a:latin typeface="+mj-lt"/>
                <a:ea typeface="Calibri" panose="020F0502020204030204" pitchFamily="34" charset="0"/>
                <a:cs typeface="Calibri"/>
              </a:rPr>
              <a:t>.</a:t>
            </a:r>
            <a:endParaRPr lang="nl-NL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800" dirty="0">
                <a:effectLst/>
                <a:latin typeface="+mj-lt"/>
                <a:ea typeface="Calibri" panose="020F0502020204030204" pitchFamily="34" charset="0"/>
                <a:cs typeface="Calibri"/>
              </a:rPr>
              <a:t>Transportmiddel geschikt is</a:t>
            </a:r>
            <a:r>
              <a:rPr lang="nl-NL" sz="1800" dirty="0">
                <a:latin typeface="+mj-lt"/>
                <a:ea typeface="Calibri" panose="020F0502020204030204" pitchFamily="34" charset="0"/>
                <a:cs typeface="Calibri"/>
              </a:rPr>
              <a:t> </a:t>
            </a:r>
            <a:r>
              <a:rPr lang="nl-NL" sz="1800" dirty="0">
                <a:effectLst/>
                <a:latin typeface="+mj-lt"/>
                <a:ea typeface="Calibri" panose="020F0502020204030204" pitchFamily="34" charset="0"/>
                <a:cs typeface="Calibri"/>
              </a:rPr>
              <a:t>als hijsmiddel voor verticaal transport.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800" dirty="0">
                <a:effectLst/>
                <a:latin typeface="+mj-lt"/>
                <a:ea typeface="Calibri" panose="020F0502020204030204" pitchFamily="34" charset="0"/>
                <a:cs typeface="Calibri"/>
              </a:rPr>
              <a:t>Gewicht per eenheid vermeld wordt op de pakbon en bij zware lasten ook op object</a:t>
            </a:r>
            <a:r>
              <a:rPr lang="nl-NL" sz="1800" dirty="0">
                <a:latin typeface="+mj-lt"/>
                <a:ea typeface="Calibri" panose="020F0502020204030204" pitchFamily="34" charset="0"/>
                <a:cs typeface="Calibri"/>
              </a:rPr>
              <a:t>.</a:t>
            </a:r>
            <a:endParaRPr lang="nl-NL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800" dirty="0">
                <a:effectLst/>
                <a:latin typeface="+mj-lt"/>
                <a:ea typeface="Calibri" panose="020F0502020204030204" pitchFamily="34" charset="0"/>
                <a:cs typeface="Calibri"/>
              </a:rPr>
              <a:t>Zware elementen zijn bij voorkeur voorzien van </a:t>
            </a:r>
            <a:r>
              <a:rPr lang="nl-NL" sz="1800" dirty="0">
                <a:latin typeface="+mj-lt"/>
                <a:ea typeface="Calibri" panose="020F0502020204030204" pitchFamily="34" charset="0"/>
                <a:cs typeface="Calibri"/>
              </a:rPr>
              <a:t>betrouwbare hijspunten</a:t>
            </a:r>
            <a:r>
              <a:rPr lang="nl-NL" sz="1800" dirty="0">
                <a:effectLst/>
                <a:latin typeface="+mj-lt"/>
                <a:ea typeface="Calibri" panose="020F0502020204030204" pitchFamily="34" charset="0"/>
                <a:cs typeface="Calibri"/>
              </a:rPr>
              <a:t>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8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Bij excentrisch of instabiel elementen afspraken maken over de wijze van levering, opslag en aanslaan. </a:t>
            </a:r>
            <a:endParaRPr lang="nl-NL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8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Alle elementen op de transporthouder moeten individueel geborgd zijn tegen omvallen.</a:t>
            </a:r>
            <a:endParaRPr lang="nl-NL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8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Afspraken over de leveringsvolgorde en wijze van belading.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800" dirty="0">
                <a:effectLst/>
                <a:latin typeface="+mj-lt"/>
                <a:ea typeface="Calibri" panose="020F0502020204030204" pitchFamily="34" charset="0"/>
              </a:rPr>
              <a:t>Het transport-, hijs of hefmiddel is (bij voorkeur) gehuurd bij de VolkerWessels </a:t>
            </a:r>
            <a:r>
              <a:rPr lang="nl-NL" sz="1800" dirty="0">
                <a:latin typeface="+mj-lt"/>
                <a:ea typeface="Calibri" panose="020F0502020204030204" pitchFamily="34" charset="0"/>
              </a:rPr>
              <a:t>materieeldienst.</a:t>
            </a:r>
            <a:endParaRPr lang="nl-NL" dirty="0">
              <a:latin typeface="+mj-lt"/>
            </a:endParaRP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039205A-1120-4079-B7D8-FBEA080097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C559334-1B5A-423B-872B-6A4DCB5AEE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Laden en lossen</a:t>
            </a:r>
          </a:p>
        </p:txBody>
      </p:sp>
    </p:spTree>
    <p:extLst>
      <p:ext uri="{BB962C8B-B14F-4D97-AF65-F5344CB8AC3E}">
        <p14:creationId xmlns:p14="http://schemas.microsoft.com/office/powerpoint/2010/main" val="302852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F37B29-2284-49C7-B6FD-0D13E07E6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Laden en lossen: LMRA werkvloer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C2B7F20-70D7-4C99-950D-8D2D542E1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0874"/>
            <a:ext cx="10515600" cy="25562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nl-NL" sz="2000" dirty="0"/>
              <a:t>INSTRUCTIE</a:t>
            </a:r>
          </a:p>
          <a:p>
            <a:pPr>
              <a:buFont typeface="Wingdings" panose="05000000000000000000" pitchFamily="2" charset="2"/>
              <a:buChar char="n"/>
            </a:pPr>
            <a:r>
              <a:rPr lang="nl-NL" sz="2000" dirty="0"/>
              <a:t>STAP 1 – Ik weet wat ik ga laden of lossen</a:t>
            </a:r>
          </a:p>
          <a:p>
            <a:pPr>
              <a:buFont typeface="Wingdings" panose="05000000000000000000" pitchFamily="2" charset="2"/>
              <a:buChar char="n"/>
            </a:pPr>
            <a:r>
              <a:rPr lang="nl-NL" sz="2000" dirty="0"/>
              <a:t>STAP 2 – Ik weet hoe ik het transportmiddel moet gebruiken</a:t>
            </a:r>
          </a:p>
          <a:p>
            <a:pPr>
              <a:buFont typeface="Wingdings" panose="05000000000000000000" pitchFamily="2" charset="2"/>
              <a:buChar char="n"/>
            </a:pPr>
            <a:r>
              <a:rPr lang="nl-NL" sz="2000" dirty="0"/>
              <a:t>STAP 3 - Ik gebruik het juiste en afgesproken hijs- of hefmiddel</a:t>
            </a:r>
          </a:p>
          <a:p>
            <a:pPr>
              <a:buFont typeface="Wingdings" panose="05000000000000000000" pitchFamily="2" charset="2"/>
              <a:buChar char="n"/>
            </a:pPr>
            <a:r>
              <a:rPr lang="nl-NL" sz="2000" dirty="0"/>
              <a:t>STAP 4 - Ik heb de opslagplaats beoordeeld </a:t>
            </a:r>
          </a:p>
          <a:p>
            <a:pPr>
              <a:buFont typeface="Wingdings" panose="05000000000000000000" pitchFamily="2" charset="2"/>
              <a:buChar char="n"/>
            </a:pPr>
            <a:r>
              <a:rPr lang="nl-NL" sz="2000" dirty="0"/>
              <a:t>STAP 5 - Ik heb gezorgd voor een veilige werkomgeving</a:t>
            </a:r>
          </a:p>
          <a:p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039205A-1120-4079-B7D8-FBEA080097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ADCA93E-23FA-4E69-A65C-294D041EA2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Laden en lossen</a:t>
            </a:r>
          </a:p>
        </p:txBody>
      </p:sp>
    </p:spTree>
    <p:extLst>
      <p:ext uri="{BB962C8B-B14F-4D97-AF65-F5344CB8AC3E}">
        <p14:creationId xmlns:p14="http://schemas.microsoft.com/office/powerpoint/2010/main" val="1011204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Laden en lossen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nl-NL"/>
              <a:t>Samen in gesprek</a:t>
            </a:r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C42809BB-8338-4502-B908-B43B89744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64000"/>
          </a:xfrm>
          <a:ln>
            <a:solidFill>
              <a:schemeClr val="bg1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sz="2000" dirty="0">
                <a:cs typeface="Arial"/>
              </a:rPr>
              <a:t>Heeft de WAVE-animatie jou voldoende vertrouwen en inzicht gegeven, om de juiste beheersmaatregel(en) toe te passen?</a:t>
            </a:r>
          </a:p>
          <a:p>
            <a:pPr marL="457200" indent="-457200">
              <a:buFont typeface="+mj-lt"/>
              <a:buAutoNum type="arabicPeriod"/>
            </a:pPr>
            <a:endParaRPr lang="nl-NL" sz="2000" dirty="0">
              <a:cs typeface="Arial"/>
            </a:endParaRPr>
          </a:p>
          <a:p>
            <a:pPr marL="457200" indent="-457200">
              <a:buFont typeface="+mj-lt"/>
              <a:buAutoNum type="arabicPeriod"/>
            </a:pPr>
            <a:r>
              <a:rPr lang="nl-NL" sz="2000" dirty="0">
                <a:cs typeface="Arial"/>
              </a:rPr>
              <a:t>Wat zijn voor jou de belangrijkste beheersmaatregel(en) en hoe kun je deze toepassen in jouw werkomgeving?</a:t>
            </a:r>
          </a:p>
          <a:p>
            <a:endParaRPr lang="nl-NL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14411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Bedankt voor je aandacht!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r>
              <a:rPr lang="nl-NL" sz="1800">
                <a:hlinkClick r:id="rId2"/>
              </a:rPr>
              <a:t>veiligheid@volkerwessels.com</a:t>
            </a:r>
            <a:endParaRPr lang="nl-NL" sz="1800"/>
          </a:p>
          <a:p>
            <a:pPr marL="0" indent="0">
              <a:buNone/>
            </a:pPr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Laden en lossen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45f6ce90-ba85-4ef2-b43f-c64448cd95eb">
      <UserInfo>
        <DisplayName>Hollander, William</DisplayName>
        <AccountId>12</AccountId>
        <AccountType/>
      </UserInfo>
    </SharedWithUsers>
    <Datum_x0028_uitgifte_x0029_ xmlns="ce00e9c0-2997-488e-af46-2c95e17ce8e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CF91585E94594B965EF3973FB8E15E" ma:contentTypeVersion="13" ma:contentTypeDescription="Een nieuw document maken." ma:contentTypeScope="" ma:versionID="78fab6d7d3cf337b039257b7aba87c6a">
  <xsd:schema xmlns:xsd="http://www.w3.org/2001/XMLSchema" xmlns:xs="http://www.w3.org/2001/XMLSchema" xmlns:p="http://schemas.microsoft.com/office/2006/metadata/properties" xmlns:ns2="ce00e9c0-2997-488e-af46-2c95e17ce8e4" xmlns:ns3="45f6ce90-ba85-4ef2-b43f-c64448cd95eb" xmlns:ns4="9f3d636e-6c7b-472c-9e5a-06674d56bf76" targetNamespace="http://schemas.microsoft.com/office/2006/metadata/properties" ma:root="true" ma:fieldsID="71f45cbc209225f14e8617555b1f8485" ns2:_="" ns3:_="" ns4:_="">
    <xsd:import namespace="ce00e9c0-2997-488e-af46-2c95e17ce8e4"/>
    <xsd:import namespace="45f6ce90-ba85-4ef2-b43f-c64448cd95eb"/>
    <xsd:import namespace="9f3d636e-6c7b-472c-9e5a-06674d56bf7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4:SharedWithDetail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Datum_x0028_uitgifte_x0029_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00e9c0-2997-488e-af46-2c95e17ce8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Datum_x0028_uitgifte_x0029_" ma:index="18" nillable="true" ma:displayName="Datum (uitgifte)" ma:format="DateOnly" ma:internalName="Datum_x0028_uitgifte_x0029_">
      <xsd:simpleType>
        <xsd:restriction base="dms:DateTime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6ce90-ba85-4ef2-b43f-c64448cd95e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3d636e-6c7b-472c-9e5a-06674d56bf76" elementFormDefault="qualified">
    <xsd:import namespace="http://schemas.microsoft.com/office/2006/documentManagement/types"/>
    <xsd:import namespace="http://schemas.microsoft.com/office/infopath/2007/PartnerControls"/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http://schemas.microsoft.com/office/2006/metadata/properties"/>
    <ds:schemaRef ds:uri="http://schemas.microsoft.com/office/infopath/2007/PartnerControls"/>
    <ds:schemaRef ds:uri="508e3145-0529-4d6a-a15f-862d6f4bb661"/>
  </ds:schemaRefs>
</ds:datastoreItem>
</file>

<file path=customXml/itemProps3.xml><?xml version="1.0" encoding="utf-8"?>
<ds:datastoreItem xmlns:ds="http://schemas.openxmlformats.org/officeDocument/2006/customXml" ds:itemID="{AD1B1E24-B2AD-466A-85C8-1C175E1619F3}"/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7</TotalTime>
  <Words>368</Words>
  <Application>Microsoft Office PowerPoint</Application>
  <PresentationFormat>Breedbeeld</PresentationFormat>
  <Paragraphs>65</Paragraphs>
  <Slides>8</Slides>
  <Notes>2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Kantoorthema</vt:lpstr>
      <vt:lpstr>Toolbox Laden en Lossen </vt:lpstr>
      <vt:lpstr>Aanleiding</vt:lpstr>
      <vt:lpstr>Onderwerpen</vt:lpstr>
      <vt:lpstr>Animatie laden en lossen</vt:lpstr>
      <vt:lpstr>Aandachtspunten voortraject</vt:lpstr>
      <vt:lpstr>Laden en lossen: LMRA werkvloer</vt:lpstr>
      <vt:lpstr>Samen in gesprek</vt:lpstr>
      <vt:lpstr>Bedankt voor je aandacht!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Kessel, Stefan van</cp:lastModifiedBy>
  <cp:revision>2</cp:revision>
  <dcterms:created xsi:type="dcterms:W3CDTF">2021-02-11T14:15:30Z</dcterms:created>
  <dcterms:modified xsi:type="dcterms:W3CDTF">2022-03-02T11:37:29Z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0x010100AFCF91585E94594B965EF3973FB8E15E</vt:lpwstr>
  </property>
</Properties>
</file>